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99" r:id="rId7"/>
    <p:sldId id="272" r:id="rId8"/>
    <p:sldId id="300" r:id="rId9"/>
    <p:sldId id="301" r:id="rId10"/>
    <p:sldId id="260" r:id="rId11"/>
    <p:sldId id="282" r:id="rId12"/>
    <p:sldId id="261" r:id="rId13"/>
    <p:sldId id="268" r:id="rId14"/>
    <p:sldId id="271" r:id="rId15"/>
    <p:sldId id="264" r:id="rId16"/>
    <p:sldId id="275" r:id="rId17"/>
    <p:sldId id="269" r:id="rId18"/>
    <p:sldId id="298" r:id="rId19"/>
    <p:sldId id="273" r:id="rId20"/>
    <p:sldId id="258" r:id="rId21"/>
    <p:sldId id="270" r:id="rId22"/>
    <p:sldId id="265" r:id="rId23"/>
    <p:sldId id="294" r:id="rId24"/>
    <p:sldId id="295" r:id="rId25"/>
    <p:sldId id="296" r:id="rId26"/>
    <p:sldId id="281" r:id="rId27"/>
    <p:sldId id="256" r:id="rId28"/>
    <p:sldId id="262" r:id="rId29"/>
    <p:sldId id="263" r:id="rId30"/>
    <p:sldId id="332" r:id="rId31"/>
    <p:sldId id="284" r:id="rId32"/>
    <p:sldId id="285" r:id="rId33"/>
    <p:sldId id="259" r:id="rId34"/>
    <p:sldId id="266" r:id="rId35"/>
    <p:sldId id="292" r:id="rId36"/>
    <p:sldId id="267" r:id="rId37"/>
    <p:sldId id="291"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612" dt="2020-06-14T09:12:33.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2T00:33:14.481" v="3521" actId="2711"/>
      <pc:docMkLst>
        <pc:docMk/>
      </pc:docMkLst>
      <pc:sldChg chg="modSp mod">
        <pc:chgData name="Ming-Chih Lin" userId="f1ba3ba5-e185-404b-b55f-b2be90e2bdc2" providerId="ADAL" clId="{794224D3-789D-47BB-A0D2-62C663EDB1CA}" dt="2020-06-01T23:08:57.125" v="1271" actId="20577"/>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ldChg>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12T00:33:14.481" v="3521" actId="2711"/>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12T00:33:14.481" v="3521" actId="2711"/>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08T23:55:14.899" v="2995"/>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8T23:55:14.899" v="2995"/>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mod">
          <ac:chgData name="Ming-Chih Lin" userId="f1ba3ba5-e185-404b-b55f-b2be90e2bdc2" providerId="ADAL" clId="{794224D3-789D-47BB-A0D2-62C663EDB1CA}" dt="2020-06-08T23:54:34.168" v="2976" actId="1076"/>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08T23:44:40.918" v="2711"/>
        <pc:sldMkLst>
          <pc:docMk/>
          <pc:sldMk cId="1061609012" sldId="289"/>
        </pc:sldMkLst>
        <pc:spChg chg="add mod ord">
          <ac:chgData name="Ming-Chih Lin" userId="f1ba3ba5-e185-404b-b55f-b2be90e2bdc2" providerId="ADAL" clId="{794224D3-789D-47BB-A0D2-62C663EDB1CA}" dt="2020-06-08T23:44:14.365" v="2696"/>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02T00:01:47.440" v="1421"/>
        <pc:sldMkLst>
          <pc:docMk/>
          <pc:sldMk cId="289535632" sldId="293"/>
        </pc:sldMkLst>
        <pc:spChg chg="mod">
          <ac:chgData name="Ming-Chih Lin" userId="f1ba3ba5-e185-404b-b55f-b2be90e2bdc2" providerId="ADAL" clId="{794224D3-789D-47BB-A0D2-62C663EDB1CA}" dt="2020-06-02T00:01:47.440" v="1421"/>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pc:chgData name="Ming-Chih Lin" userId="f1ba3ba5-e185-404b-b55f-b2be90e2bdc2" providerId="ADAL" clId="{794224D3-789D-47BB-A0D2-62C663EDB1CA}" dt="2020-06-08T23:55:24.135" v="3008"/>
        <pc:sldMkLst>
          <pc:docMk/>
          <pc:sldMk cId="435520164" sldId="297"/>
        </pc:sldMkLst>
        <pc:spChg chg="mod">
          <ac:chgData name="Ming-Chih Lin" userId="f1ba3ba5-e185-404b-b55f-b2be90e2bdc2" providerId="ADAL" clId="{794224D3-789D-47BB-A0D2-62C663EDB1CA}" dt="2020-06-08T23:55:24.135" v="3008"/>
          <ac:spMkLst>
            <pc:docMk/>
            <pc:sldMk cId="435520164" sldId="297"/>
            <ac:spMk id="5" creationId="{D9BE9DE2-8245-4CD7-8644-BCDBABA8D1A8}"/>
          </ac:spMkLst>
        </pc:spChg>
        <pc:picChg chg="add mod">
          <ac:chgData name="Ming-Chih Lin" userId="f1ba3ba5-e185-404b-b55f-b2be90e2bdc2" providerId="ADAL" clId="{794224D3-789D-47BB-A0D2-62C663EDB1CA}" dt="2020-06-08T23:54:40.445" v="2978" actId="1076"/>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sldChg chg="addSp delSp modSp new del mod">
        <pc:chgData name="Ming-Chih Lin" userId="f1ba3ba5-e185-404b-b55f-b2be90e2bdc2" providerId="ADAL" clId="{794224D3-789D-47BB-A0D2-62C663EDB1CA}" dt="2020-06-12T00:28:55.647" v="3518" actId="2696"/>
        <pc:sldMkLst>
          <pc:docMk/>
          <pc:sldMk cId="2570262787" sldId="299"/>
        </pc:sldMkLst>
        <pc:spChg chg="del">
          <ac:chgData name="Ming-Chih Lin" userId="f1ba3ba5-e185-404b-b55f-b2be90e2bdc2" providerId="ADAL" clId="{794224D3-789D-47BB-A0D2-62C663EDB1CA}" dt="2020-06-12T00:23:37.608" v="3353" actId="478"/>
          <ac:spMkLst>
            <pc:docMk/>
            <pc:sldMk cId="2570262787" sldId="299"/>
            <ac:spMk id="2" creationId="{976B1447-A5A6-4C7F-937C-774EE234616D}"/>
          </ac:spMkLst>
        </pc:spChg>
        <pc:spChg chg="mod">
          <ac:chgData name="Ming-Chih Lin" userId="f1ba3ba5-e185-404b-b55f-b2be90e2bdc2" providerId="ADAL" clId="{794224D3-789D-47BB-A0D2-62C663EDB1CA}" dt="2020-06-12T00:28:40.138" v="3517" actId="113"/>
          <ac:spMkLst>
            <pc:docMk/>
            <pc:sldMk cId="2570262787" sldId="299"/>
            <ac:spMk id="3" creationId="{9AFCD300-2DBD-471E-8866-08BE6061C621}"/>
          </ac:spMkLst>
        </pc:spChg>
        <pc:picChg chg="add del">
          <ac:chgData name="Ming-Chih Lin" userId="f1ba3ba5-e185-404b-b55f-b2be90e2bdc2" providerId="ADAL" clId="{794224D3-789D-47BB-A0D2-62C663EDB1CA}" dt="2020-06-12T00:23:38.795" v="3355"/>
          <ac:picMkLst>
            <pc:docMk/>
            <pc:sldMk cId="2570262787" sldId="299"/>
            <ac:picMk id="4" creationId="{97E33C0E-D675-44AF-851A-CB9F15E0BEDD}"/>
          </ac:picMkLst>
        </pc:picChg>
        <pc:picChg chg="add mod">
          <ac:chgData name="Ming-Chih Lin" userId="f1ba3ba5-e185-404b-b55f-b2be90e2bdc2" providerId="ADAL" clId="{794224D3-789D-47BB-A0D2-62C663EDB1CA}" dt="2020-06-12T00:27:28.893" v="3501" actId="1076"/>
          <ac:picMkLst>
            <pc:docMk/>
            <pc:sldMk cId="2570262787" sldId="299"/>
            <ac:picMk id="5" creationId="{3A2DD7E2-D520-4FFA-850D-210201C0C31D}"/>
          </ac:picMkLst>
        </pc:picChg>
        <pc:picChg chg="add mod">
          <ac:chgData name="Ming-Chih Lin" userId="f1ba3ba5-e185-404b-b55f-b2be90e2bdc2" providerId="ADAL" clId="{794224D3-789D-47BB-A0D2-62C663EDB1CA}" dt="2020-06-12T00:27:25.773" v="3500" actId="1076"/>
          <ac:picMkLst>
            <pc:docMk/>
            <pc:sldMk cId="2570262787" sldId="299"/>
            <ac:picMk id="6" creationId="{3EFB6D76-19E9-4DCD-8B75-AE82BB0020A2}"/>
          </ac:picMkLst>
        </pc:picChg>
      </pc:sldChg>
      <pc:sldChg chg="add">
        <pc:chgData name="Ming-Chih Lin" userId="f1ba3ba5-e185-404b-b55f-b2be90e2bdc2" providerId="ADAL" clId="{794224D3-789D-47BB-A0D2-62C663EDB1CA}" dt="2020-06-12T00:29:03.772" v="3519"/>
        <pc:sldMkLst>
          <pc:docMk/>
          <pc:sldMk cId="3352140621" sldId="299"/>
        </pc:sldMkLst>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userId="f1ba3ba5-e185-404b-b55f-b2be90e2bdc2" providerId="ADAL" clId="{794224D3-789D-47BB-A0D2-62C663EDB1CA}"/>
    <pc:docChg chg="custSel addSld modSld sldOrd">
      <pc:chgData name="Ming-Chih" userId="f1ba3ba5-e185-404b-b55f-b2be90e2bdc2" providerId="ADAL" clId="{794224D3-789D-47BB-A0D2-62C663EDB1CA}" dt="2020-06-14T09:13:43.829" v="24"/>
      <pc:docMkLst>
        <pc:docMk/>
      </pc:docMkLst>
      <pc:sldChg chg="addSp delSp">
        <pc:chgData name="Ming-Chih" userId="f1ba3ba5-e185-404b-b55f-b2be90e2bdc2" providerId="ADAL" clId="{794224D3-789D-47BB-A0D2-62C663EDB1CA}" dt="2020-06-14T09:10:07.789" v="1"/>
        <pc:sldMkLst>
          <pc:docMk/>
          <pc:sldMk cId="2189207556" sldId="272"/>
        </pc:sldMkLst>
        <pc:spChg chg="add del">
          <ac:chgData name="Ming-Chih" userId="f1ba3ba5-e185-404b-b55f-b2be90e2bdc2" providerId="ADAL" clId="{794224D3-789D-47BB-A0D2-62C663EDB1CA}" dt="2020-06-14T09:10:07.789" v="1"/>
          <ac:spMkLst>
            <pc:docMk/>
            <pc:sldMk cId="2189207556" sldId="272"/>
            <ac:spMk id="2" creationId="{7940D1F6-DE9C-494A-881A-FA52DFCC4444}"/>
          </ac:spMkLst>
        </pc:spChg>
      </pc:sldChg>
      <pc:sldChg chg="addSp delSp modSp new mod modClrScheme chgLayout">
        <pc:chgData name="Ming-Chih" userId="f1ba3ba5-e185-404b-b55f-b2be90e2bdc2" providerId="ADAL" clId="{794224D3-789D-47BB-A0D2-62C663EDB1CA}" dt="2020-06-14T09:10:56.545" v="21" actId="20577"/>
        <pc:sldMkLst>
          <pc:docMk/>
          <pc:sldMk cId="1260303721" sldId="300"/>
        </pc:sldMkLst>
        <pc:spChg chg="del mod ord">
          <ac:chgData name="Ming-Chih" userId="f1ba3ba5-e185-404b-b55f-b2be90e2bdc2" providerId="ADAL" clId="{794224D3-789D-47BB-A0D2-62C663EDB1CA}" dt="2020-06-14T09:10:12.616" v="3" actId="700"/>
          <ac:spMkLst>
            <pc:docMk/>
            <pc:sldMk cId="1260303721" sldId="300"/>
            <ac:spMk id="2" creationId="{E13D367F-8E51-4531-A50B-277430C79AA3}"/>
          </ac:spMkLst>
        </pc:spChg>
        <pc:spChg chg="del">
          <ac:chgData name="Ming-Chih" userId="f1ba3ba5-e185-404b-b55f-b2be90e2bdc2" providerId="ADAL" clId="{794224D3-789D-47BB-A0D2-62C663EDB1CA}" dt="2020-06-14T09:10:12.616" v="3" actId="700"/>
          <ac:spMkLst>
            <pc:docMk/>
            <pc:sldMk cId="1260303721" sldId="300"/>
            <ac:spMk id="3" creationId="{CAE84FE8-5C7B-485B-BF29-9AD10A0B3A8D}"/>
          </ac:spMkLst>
        </pc:spChg>
        <pc:spChg chg="add mod ord">
          <ac:chgData name="Ming-Chih" userId="f1ba3ba5-e185-404b-b55f-b2be90e2bdc2" providerId="ADAL" clId="{794224D3-789D-47BB-A0D2-62C663EDB1CA}" dt="2020-06-14T09:10:20.683" v="8"/>
          <ac:spMkLst>
            <pc:docMk/>
            <pc:sldMk cId="1260303721" sldId="300"/>
            <ac:spMk id="4" creationId="{537BA832-1B2F-4DDB-A6C8-E93303BE167D}"/>
          </ac:spMkLst>
        </pc:spChg>
        <pc:spChg chg="add mod ord">
          <ac:chgData name="Ming-Chih" userId="f1ba3ba5-e185-404b-b55f-b2be90e2bdc2" providerId="ADAL" clId="{794224D3-789D-47BB-A0D2-62C663EDB1CA}" dt="2020-06-14T09:10:56.545" v="21" actId="20577"/>
          <ac:spMkLst>
            <pc:docMk/>
            <pc:sldMk cId="1260303721" sldId="300"/>
            <ac:spMk id="5" creationId="{5D4C33B1-A376-4C52-9C54-127589A1F55C}"/>
          </ac:spMkLst>
        </pc:spChg>
      </pc:sldChg>
      <pc:sldChg chg="modSp new mod">
        <pc:chgData name="Ming-Chih" userId="f1ba3ba5-e185-404b-b55f-b2be90e2bdc2" providerId="ADAL" clId="{794224D3-789D-47BB-A0D2-62C663EDB1CA}" dt="2020-06-14T09:10:41.342" v="19" actId="5793"/>
        <pc:sldMkLst>
          <pc:docMk/>
          <pc:sldMk cId="1160986924" sldId="301"/>
        </pc:sldMkLst>
        <pc:spChg chg="mod">
          <ac:chgData name="Ming-Chih" userId="f1ba3ba5-e185-404b-b55f-b2be90e2bdc2" providerId="ADAL" clId="{794224D3-789D-47BB-A0D2-62C663EDB1CA}" dt="2020-06-14T09:10:41.342" v="19" actId="5793"/>
          <ac:spMkLst>
            <pc:docMk/>
            <pc:sldMk cId="1160986924" sldId="301"/>
            <ac:spMk id="2" creationId="{8D64EFD8-2871-4371-AC62-BAF2222B9FA4}"/>
          </ac:spMkLst>
        </pc:spChg>
        <pc:spChg chg="mod">
          <ac:chgData name="Ming-Chih" userId="f1ba3ba5-e185-404b-b55f-b2be90e2bdc2" providerId="ADAL" clId="{794224D3-789D-47BB-A0D2-62C663EDB1CA}" dt="2020-06-14T09:10:36.492" v="16"/>
          <ac:spMkLst>
            <pc:docMk/>
            <pc:sldMk cId="1160986924" sldId="301"/>
            <ac:spMk id="3" creationId="{B3CD6754-3BDD-4C20-9727-FB405B705E04}"/>
          </ac:spMkLst>
        </pc:spChg>
      </pc:sldChg>
      <pc:sldChg chg="add ord modTransition">
        <pc:chgData name="Ming-Chih" userId="f1ba3ba5-e185-404b-b55f-b2be90e2bdc2" providerId="ADAL" clId="{794224D3-789D-47BB-A0D2-62C663EDB1CA}" dt="2020-06-14T09:13:43.829" v="24"/>
        <pc:sldMkLst>
          <pc:docMk/>
          <pc:sldMk cId="271014604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2020/6/14</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channel/UCChfS5RAoVzrNwDyqrEFw3Q"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atalog.ansys.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djangogirlstaipei.herokuapp.com/tutorials/python/?os=windows" TargetMode="External"/><Relationship Id="rId1" Type="http://schemas.openxmlformats.org/officeDocument/2006/relationships/slideLayout" Target="../slideLayouts/slideLayout6.xml"/><Relationship Id="rId4" Type="http://schemas.openxmlformats.org/officeDocument/2006/relationships/hyperlink" Target="https://www.tutorialspoint.com/python/index.ht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hyperlink" Target="https://www.facebook.com/groups/3047215505369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hlinkClick r:id="rId2"/>
              </a:rPr>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dirty="0"/>
              <a:t>DDR</a:t>
            </a:r>
            <a:r>
              <a:rPr lang="zh-TW" altLang="en-US" dirty="0"/>
              <a:t>分析及報告生成</a:t>
            </a:r>
            <a:endParaRPr lang="en-US" altLang="zh-TW" dirty="0"/>
          </a:p>
          <a:p>
            <a:r>
              <a:rPr lang="zh-TW" altLang="en-US" dirty="0"/>
              <a:t>電磁近場照相機</a:t>
            </a:r>
            <a:endParaRPr lang="en-US" altLang="zh-TW" dirty="0"/>
          </a:p>
          <a:p>
            <a:r>
              <a:rPr lang="en-US" altLang="zh-TW" dirty="0"/>
              <a:t>5G </a:t>
            </a:r>
            <a:r>
              <a:rPr lang="en-US" altLang="zh-TW" dirty="0" err="1"/>
              <a:t>mmWave</a:t>
            </a:r>
            <a:r>
              <a:rPr lang="zh-TW" altLang="en-US" dirty="0"/>
              <a:t>電磁波束分析</a:t>
            </a:r>
            <a:endParaRPr lang="en-US" altLang="zh-TW" dirty="0"/>
          </a:p>
          <a:p>
            <a:r>
              <a:rPr lang="en-US" altLang="zh-TW" dirty="0"/>
              <a:t>Via </a:t>
            </a:r>
            <a:r>
              <a:rPr lang="zh-TW" altLang="en-US" dirty="0"/>
              <a:t>陣列模組生成</a:t>
            </a:r>
            <a:endParaRPr lang="en-US" altLang="zh-TW" dirty="0"/>
          </a:p>
          <a:p>
            <a:r>
              <a:rPr lang="zh-TW" altLang="en-US" dirty="0"/>
              <a:t>封裝匯入並生成</a:t>
            </a:r>
            <a:r>
              <a:rPr lang="en-US" altLang="zh-TW" dirty="0"/>
              <a:t>Source/Sink</a:t>
            </a:r>
            <a:endParaRPr lang="zh-TW" altLang="en-US"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latin typeface="+mj-ea"/>
                <a:ea typeface="+mj-ea"/>
              </a:rPr>
              <a:t>從</a:t>
            </a:r>
            <a:r>
              <a:rPr lang="en-US" altLang="zh-TW" b="1" dirty="0">
                <a:latin typeface="+mj-ea"/>
                <a:ea typeface="+mj-ea"/>
              </a:rPr>
              <a:t>Automation</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從</a:t>
            </a:r>
            <a:r>
              <a:rPr lang="en-US" altLang="zh-TW" b="1" dirty="0">
                <a:latin typeface="+mj-ea"/>
                <a:ea typeface="+mj-ea"/>
              </a:rPr>
              <a:t>Toolkit</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熱鍵執行</a:t>
            </a:r>
            <a:r>
              <a:rPr lang="en-US" altLang="zh-TW" b="1" dirty="0">
                <a:latin typeface="+mj-ea"/>
                <a:ea typeface="+mj-ea"/>
              </a:rPr>
              <a:t>script</a:t>
            </a:r>
          </a:p>
          <a:p>
            <a:r>
              <a:rPr lang="en-US" altLang="zh-TW" b="1" dirty="0">
                <a:latin typeface="+mj-ea"/>
                <a:ea typeface="+mj-ea"/>
              </a:rPr>
              <a:t>ACT</a:t>
            </a:r>
            <a:r>
              <a:rPr lang="zh-TW" altLang="en-US" b="1" dirty="0">
                <a:latin typeface="+mj-ea"/>
                <a:ea typeface="+mj-ea"/>
              </a:rPr>
              <a:t>啟動</a:t>
            </a:r>
            <a:r>
              <a:rPr lang="en-US" altLang="zh-TW" b="1" dirty="0">
                <a:latin typeface="+mj-ea"/>
                <a:ea typeface="+mj-ea"/>
              </a:rPr>
              <a:t>GUI</a:t>
            </a:r>
            <a:r>
              <a:rPr lang="zh-TW" altLang="en-US" b="1" dirty="0">
                <a:latin typeface="+mj-ea"/>
                <a:ea typeface="+mj-ea"/>
              </a:rPr>
              <a:t>以執行</a:t>
            </a:r>
            <a:r>
              <a:rPr lang="en-US" altLang="zh-TW" b="1" dirty="0">
                <a:latin typeface="+mj-ea"/>
                <a:ea typeface="+mj-ea"/>
              </a:rPr>
              <a:t>script</a:t>
            </a:r>
          </a:p>
          <a:p>
            <a:r>
              <a:rPr lang="en-US" altLang="zh-TW" b="1" dirty="0">
                <a:latin typeface="+mj-ea"/>
                <a:ea typeface="+mj-ea"/>
              </a:rPr>
              <a:t>UDO(User Defined </a:t>
            </a:r>
            <a:r>
              <a:rPr lang="en-US" altLang="zh-TW" b="1" dirty="0" err="1">
                <a:latin typeface="+mj-ea"/>
                <a:ea typeface="+mj-ea"/>
              </a:rPr>
              <a:t>Outout</a:t>
            </a:r>
            <a:r>
              <a:rPr lang="en-US" altLang="zh-TW" b="1" dirty="0">
                <a:latin typeface="+mj-ea"/>
                <a:ea typeface="+mj-ea"/>
              </a:rPr>
              <a:t>)</a:t>
            </a:r>
            <a:r>
              <a:rPr lang="zh-TW" altLang="en-US" b="1" dirty="0">
                <a:latin typeface="+mj-ea"/>
                <a:ea typeface="+mj-ea"/>
              </a:rPr>
              <a:t>，建立客製化方程式</a:t>
            </a:r>
          </a:p>
          <a:p>
            <a:r>
              <a:rPr lang="en-US" altLang="zh-TW" b="1" dirty="0">
                <a:latin typeface="+mj-ea"/>
                <a:ea typeface="+mj-ea"/>
              </a:rPr>
              <a:t>UDP(User Defined Primitive)</a:t>
            </a:r>
            <a:r>
              <a:rPr lang="zh-TW" altLang="en-US" b="1" dirty="0">
                <a:latin typeface="+mj-ea"/>
                <a:ea typeface="+mj-ea"/>
              </a:rPr>
              <a:t>，建立客製化</a:t>
            </a:r>
            <a:r>
              <a:rPr lang="en-US" altLang="zh-TW" b="1" dirty="0">
                <a:latin typeface="+mj-ea"/>
                <a:ea typeface="+mj-ea"/>
              </a:rPr>
              <a:t>3D</a:t>
            </a:r>
            <a:r>
              <a:rPr lang="zh-TW" altLang="en-US" b="1" dirty="0">
                <a:latin typeface="+mj-ea"/>
                <a:ea typeface="+mj-ea"/>
              </a:rPr>
              <a:t>模型</a:t>
            </a:r>
          </a:p>
          <a:p>
            <a:r>
              <a:rPr lang="zh-TW" altLang="en-US" b="1" dirty="0">
                <a:latin typeface="+mj-ea"/>
                <a:ea typeface="+mj-ea"/>
              </a:rPr>
              <a:t>將資料輸出到外部用</a:t>
            </a:r>
            <a:r>
              <a:rPr lang="en-US" altLang="zh-TW" b="1" dirty="0" err="1">
                <a:latin typeface="+mj-ea"/>
                <a:ea typeface="+mj-ea"/>
              </a:rPr>
              <a:t>Cpython</a:t>
            </a:r>
            <a:r>
              <a:rPr lang="zh-TW" altLang="en-US" b="1" dirty="0">
                <a:latin typeface="+mj-ea"/>
                <a:ea typeface="+mj-ea"/>
              </a:rPr>
              <a:t>處理</a:t>
            </a:r>
            <a:r>
              <a:rPr lang="en-US" altLang="zh-TW" b="1" dirty="0">
                <a:latin typeface="+mj-ea"/>
                <a:ea typeface="+mj-ea"/>
              </a:rPr>
              <a:t>(Anaconda)</a:t>
            </a:r>
          </a:p>
          <a:p>
            <a:r>
              <a:rPr lang="zh-TW" altLang="en-US" b="1" dirty="0">
                <a:latin typeface="+mj-ea"/>
                <a:ea typeface="+mj-ea"/>
              </a:rPr>
              <a:t>透過批次檔控制</a:t>
            </a:r>
            <a:r>
              <a:rPr lang="en-US" altLang="zh-TW" b="1" dirty="0">
                <a:latin typeface="+mj-ea"/>
                <a:ea typeface="+mj-ea"/>
              </a:rPr>
              <a:t>AEDT</a:t>
            </a:r>
            <a:r>
              <a:rPr lang="zh-TW" altLang="en-US" b="1" dirty="0">
                <a:latin typeface="+mj-ea"/>
                <a:ea typeface="+mj-ea"/>
              </a:rPr>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 </a:t>
            </a:r>
            <a:r>
              <a:rPr lang="en-US" altLang="zh-TW" dirty="0"/>
              <a:t>. </a:t>
            </a:r>
            <a:r>
              <a:rPr lang="zh-TW" altLang="en-US" dirty="0"/>
              <a:t>提供加密保護 </a:t>
            </a:r>
            <a:r>
              <a:rPr lang="en-US" altLang="zh-TW" dirty="0"/>
              <a:t>. </a:t>
            </a:r>
            <a:r>
              <a:rPr lang="zh-TW" altLang="en-US" dirty="0"/>
              <a:t>支持簡單的</a:t>
            </a:r>
            <a:r>
              <a:rPr lang="en-US" altLang="zh-TW" dirty="0"/>
              <a:t>GUI</a:t>
            </a:r>
            <a:r>
              <a:rPr lang="zh-TW" altLang="en-US" dirty="0"/>
              <a:t>介面 </a:t>
            </a:r>
            <a:r>
              <a:rPr lang="en-US" altLang="zh-TW" dirty="0"/>
              <a:t>. </a:t>
            </a:r>
            <a:r>
              <a:rPr lang="zh-TW" altLang="en-US" dirty="0"/>
              <a:t>可上架發售，</a:t>
            </a:r>
            <a:r>
              <a:rPr lang="en-US" altLang="zh-TW" dirty="0"/>
              <a:t>App Store: </a:t>
            </a:r>
            <a:r>
              <a:rPr lang="en-US" altLang="zh-TW" dirty="0">
                <a:hlinkClick r:id="rId2"/>
              </a:rPr>
              <a:t>https://catalog.ansys.com/</a:t>
            </a:r>
            <a:endParaRPr lang="zh-TW" altLang="en-US" dirty="0"/>
          </a:p>
          <a:p>
            <a:pPr marL="0" indent="0">
              <a:buNone/>
            </a:pPr>
            <a:endParaRPr lang="en-US" altLang="zh-TW" dirty="0"/>
          </a:p>
          <a:p>
            <a:pPr marL="0" indent="0">
              <a:buNone/>
            </a:pPr>
            <a:r>
              <a:rPr lang="en-US" altLang="zh-TW" dirty="0"/>
              <a:t>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p>
          <a:p>
            <a:endParaRPr lang="zh-TW" altLang="en-US" dirty="0"/>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r>
              <a:rPr lang="zh-TW" altLang="en-US" dirty="0"/>
              <a:t>嗎？</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3"/>
          <a:stretch>
            <a:fillRect/>
          </a:stretch>
        </p:blipFill>
        <p:spPr>
          <a:xfrm>
            <a:off x="8282831" y="982180"/>
            <a:ext cx="3299568" cy="5270894"/>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pic>
        <p:nvPicPr>
          <p:cNvPr id="6" name="圖片 5">
            <a:extLst>
              <a:ext uri="{FF2B5EF4-FFF2-40B4-BE49-F238E27FC236}">
                <a16:creationId xmlns:a16="http://schemas.microsoft.com/office/drawing/2014/main" id="{FECAA598-C6B8-42C3-B96C-7F583D5BF37B}"/>
              </a:ext>
            </a:extLst>
          </p:cNvPr>
          <p:cNvPicPr>
            <a:picLocks noChangeAspect="1"/>
          </p:cNvPicPr>
          <p:nvPr/>
        </p:nvPicPr>
        <p:blipFill>
          <a:blip r:embed="rId2"/>
          <a:stretch>
            <a:fillRect/>
          </a:stretch>
        </p:blipFill>
        <p:spPr>
          <a:xfrm>
            <a:off x="1981200" y="828790"/>
            <a:ext cx="8229600" cy="5200420"/>
          </a:xfrm>
          <a:prstGeom prst="rect">
            <a:avLst/>
          </a:prstGeom>
        </p:spPr>
      </p:pic>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24B9590-E0BA-4A2E-AB6A-4DF73E06B67B}"/>
              </a:ext>
            </a:extLst>
          </p:cNvPr>
          <p:cNvSpPr>
            <a:spLocks noGrp="1"/>
          </p:cNvSpPr>
          <p:nvPr>
            <p:ph idx="1"/>
          </p:nvPr>
        </p:nvSpPr>
        <p:spPr/>
        <p:txBody>
          <a:bodyPr/>
          <a:lstStyle/>
          <a:p>
            <a:pPr marL="0" indent="0">
              <a:buNone/>
            </a:pPr>
            <a:r>
              <a:rPr lang="zh-TW" altLang="en-US" dirty="0"/>
              <a:t>原因如下</a:t>
            </a:r>
          </a:p>
          <a:p>
            <a:r>
              <a:rPr lang="en-US" altLang="zh-TW" dirty="0"/>
              <a:t>Python</a:t>
            </a:r>
            <a:r>
              <a:rPr lang="zh-TW" altLang="en-US" dirty="0"/>
              <a:t>可以免費使用，這是最大的優點。</a:t>
            </a:r>
          </a:p>
          <a:p>
            <a:r>
              <a:rPr lang="zh-TW" altLang="en-US" dirty="0"/>
              <a:t>多數的工程圖表類型都可透過</a:t>
            </a:r>
            <a:r>
              <a:rPr lang="en-US" altLang="zh-TW" dirty="0"/>
              <a:t>matplotlib</a:t>
            </a:r>
            <a:r>
              <a:rPr lang="zh-TW" altLang="en-US" dirty="0"/>
              <a:t>支援，矩陣運算則由</a:t>
            </a:r>
            <a:r>
              <a:rPr lang="en-US" altLang="zh-TW" dirty="0" err="1"/>
              <a:t>numpy</a:t>
            </a:r>
            <a:r>
              <a:rPr lang="zh-TW" altLang="en-US" dirty="0"/>
              <a:t>及</a:t>
            </a:r>
            <a:r>
              <a:rPr lang="en-US" altLang="zh-TW" dirty="0" err="1"/>
              <a:t>scipy</a:t>
            </a:r>
            <a:r>
              <a:rPr lang="zh-TW" altLang="en-US" dirty="0"/>
              <a:t>負責。應付絕大多數的資料後處理綽綽有餘。</a:t>
            </a:r>
          </a:p>
          <a:p>
            <a:r>
              <a:rPr lang="zh-TW" altLang="en-US" dirty="0"/>
              <a:t>可以無縫接軌文本處理及輸出格式化，字串處理功能強大。</a:t>
            </a:r>
          </a:p>
          <a:p>
            <a:r>
              <a:rPr lang="zh-TW" altLang="en-US" dirty="0"/>
              <a:t>網路資源豐富且可無償取用，不需申請帳號或付費。</a:t>
            </a:r>
          </a:p>
          <a:p>
            <a:r>
              <a:rPr lang="zh-TW" altLang="en-US" dirty="0"/>
              <a:t>擴充性高，比方說可連結</a:t>
            </a:r>
            <a:r>
              <a:rPr lang="en-US" altLang="zh-TW" dirty="0"/>
              <a:t>excel</a:t>
            </a:r>
            <a:r>
              <a:rPr lang="zh-TW" altLang="en-US" dirty="0"/>
              <a:t>，</a:t>
            </a:r>
            <a:r>
              <a:rPr lang="en-US" altLang="zh-TW" dirty="0" err="1"/>
              <a:t>wpf</a:t>
            </a:r>
            <a:r>
              <a:rPr lang="zh-TW" altLang="en-US" dirty="0"/>
              <a:t>視窗設計甚至是網站伺服器等等。</a:t>
            </a:r>
            <a:endParaRPr lang="en-US" altLang="zh-TW" dirty="0"/>
          </a:p>
          <a:p>
            <a:r>
              <a:rPr lang="en-US" altLang="zh-TW" dirty="0"/>
              <a:t>Anaconda Spyder</a:t>
            </a:r>
            <a:r>
              <a:rPr lang="zh-TW" altLang="en-US" dirty="0"/>
              <a:t>提供類</a:t>
            </a:r>
            <a:r>
              <a:rPr lang="en-US" altLang="zh-TW" dirty="0" err="1"/>
              <a:t>Matlab</a:t>
            </a:r>
            <a:r>
              <a:rPr lang="zh-TW" altLang="en-US" dirty="0"/>
              <a:t>編程環境。</a:t>
            </a:r>
          </a:p>
        </p:txBody>
      </p:sp>
      <p:sp>
        <p:nvSpPr>
          <p:cNvPr id="3" name="標題 2">
            <a:extLst>
              <a:ext uri="{FF2B5EF4-FFF2-40B4-BE49-F238E27FC236}">
                <a16:creationId xmlns:a16="http://schemas.microsoft.com/office/drawing/2014/main" id="{28D42294-6CA6-4A66-89B6-1159276CF33B}"/>
              </a:ext>
            </a:extLst>
          </p:cNvPr>
          <p:cNvSpPr>
            <a:spLocks noGrp="1"/>
          </p:cNvSpPr>
          <p:nvPr>
            <p:ph type="title"/>
          </p:nvPr>
        </p:nvSpPr>
        <p:spPr/>
        <p:txBody>
          <a:bodyPr/>
          <a:lstStyle/>
          <a:p>
            <a:r>
              <a:rPr lang="zh-TW" altLang="en-US" dirty="0"/>
              <a:t>為什麼是用</a:t>
            </a:r>
            <a:r>
              <a:rPr lang="en-US" altLang="zh-TW" dirty="0"/>
              <a:t>python</a:t>
            </a:r>
            <a:r>
              <a:rPr lang="zh-TW" altLang="en-US" dirty="0"/>
              <a:t>而不是</a:t>
            </a:r>
            <a:r>
              <a:rPr lang="en-US" altLang="zh-TW" dirty="0" err="1"/>
              <a:t>matlab</a:t>
            </a:r>
            <a:r>
              <a:rPr lang="zh-TW" altLang="en-US" dirty="0"/>
              <a:t>來產生圖表及報告</a:t>
            </a:r>
            <a:br>
              <a:rPr lang="zh-TW" altLang="en-US" dirty="0"/>
            </a:br>
            <a:endParaRPr lang="zh-TW" altLang="en-US" dirty="0"/>
          </a:p>
        </p:txBody>
      </p:sp>
    </p:spTree>
    <p:extLst>
      <p:ext uri="{BB962C8B-B14F-4D97-AF65-F5344CB8AC3E}">
        <p14:creationId xmlns:p14="http://schemas.microsoft.com/office/powerpoint/2010/main" val="271014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lstStyle/>
          <a:p>
            <a:pPr marL="0" indent="0">
              <a:buNone/>
            </a:pPr>
            <a:r>
              <a:rPr lang="zh-TW" altLang="en-US" dirty="0"/>
              <a:t>推薦</a:t>
            </a:r>
            <a:r>
              <a:rPr lang="en-US" altLang="zh-TW" dirty="0"/>
              <a:t>Python</a:t>
            </a:r>
            <a:r>
              <a:rPr lang="zh-TW" altLang="en-US" dirty="0"/>
              <a:t>學習網站</a:t>
            </a:r>
            <a:endParaRPr lang="en-US" altLang="zh-TW" dirty="0"/>
          </a:p>
          <a:p>
            <a:r>
              <a:rPr lang="zh-TW" altLang="en-US" dirty="0"/>
              <a:t>入門</a:t>
            </a:r>
            <a:endParaRPr lang="en-US" altLang="zh-TW" dirty="0"/>
          </a:p>
          <a:p>
            <a:pPr lvl="1"/>
            <a:r>
              <a:rPr lang="en-US" altLang="zh-TW" dirty="0"/>
              <a:t> </a:t>
            </a:r>
            <a:r>
              <a:rPr lang="en-US" altLang="zh-TW" dirty="0">
                <a:hlinkClick r:id="rId2"/>
              </a:rPr>
              <a:t>https://djangogirlstaipei.herokuapp.com/tutorials/python/?os=windows</a:t>
            </a:r>
            <a:endParaRPr lang="en-US" altLang="zh-TW" dirty="0"/>
          </a:p>
          <a:p>
            <a:r>
              <a:rPr lang="zh-TW" altLang="en-US" dirty="0"/>
              <a:t>基本</a:t>
            </a:r>
            <a:r>
              <a:rPr lang="en-US" altLang="zh-TW" dirty="0"/>
              <a:t>- </a:t>
            </a:r>
          </a:p>
          <a:p>
            <a:pPr lvl="1"/>
            <a:r>
              <a:rPr lang="en-US" altLang="zh-TW" dirty="0">
                <a:hlinkClick r:id="rId3"/>
              </a:rPr>
              <a:t>https://www.w3schools.com/python/</a:t>
            </a:r>
            <a:endParaRPr lang="en-US" altLang="zh-TW" dirty="0"/>
          </a:p>
          <a:p>
            <a:pPr lvl="1"/>
            <a:r>
              <a:rPr lang="en-US" altLang="zh-TW" dirty="0">
                <a:hlinkClick r:id="rId4"/>
              </a:rPr>
              <a:t>https://www.tutorialspoint.com/python/index.htm</a:t>
            </a:r>
            <a:endParaRPr lang="en-US" altLang="zh-TW" dirty="0"/>
          </a:p>
          <a:p>
            <a:pPr marL="0" indent="0">
              <a:buNone/>
            </a:pPr>
            <a:endParaRPr lang="en-US" altLang="zh-TW" dirty="0"/>
          </a:p>
          <a:p>
            <a:pPr marL="0" indent="0">
              <a:buNone/>
            </a:pPr>
            <a:r>
              <a:rPr lang="zh-TW" altLang="en-US"/>
              <a:t>找出一個自動化專題題目並定義程式的輸入與輸出</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進階課程</a:t>
            </a:r>
          </a:p>
        </p:txBody>
      </p:sp>
      <p:pic>
        <p:nvPicPr>
          <p:cNvPr id="2" name="圖片 1">
            <a:extLst>
              <a:ext uri="{FF2B5EF4-FFF2-40B4-BE49-F238E27FC236}">
                <a16:creationId xmlns:a16="http://schemas.microsoft.com/office/drawing/2014/main" id="{99932E19-09E7-415A-B7E6-F07B084D6094}"/>
              </a:ext>
            </a:extLst>
          </p:cNvPr>
          <p:cNvPicPr>
            <a:picLocks noChangeAspect="1"/>
          </p:cNvPicPr>
          <p:nvPr/>
        </p:nvPicPr>
        <p:blipFill>
          <a:blip r:embed="rId2"/>
          <a:stretch>
            <a:fillRect/>
          </a:stretch>
        </p:blipFill>
        <p:spPr>
          <a:xfrm>
            <a:off x="1981200" y="810491"/>
            <a:ext cx="8229600" cy="5237018"/>
          </a:xfrm>
          <a:prstGeom prst="rect">
            <a:avLst/>
          </a:prstGeom>
        </p:spPr>
      </p:pic>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AFCD300-2DBD-471E-8866-08BE6061C621}"/>
              </a:ext>
            </a:extLst>
          </p:cNvPr>
          <p:cNvSpPr>
            <a:spLocks noGrp="1"/>
          </p:cNvSpPr>
          <p:nvPr>
            <p:ph type="title"/>
          </p:nvPr>
        </p:nvSpPr>
        <p:spPr/>
        <p:txBody>
          <a:bodyPr/>
          <a:lstStyle/>
          <a:p>
            <a:r>
              <a:rPr lang="zh-TW" altLang="en-US" dirty="0"/>
              <a:t>上課教材及資源：</a:t>
            </a:r>
            <a:r>
              <a:rPr lang="en-US" altLang="zh-TW" b="1" dirty="0" err="1"/>
              <a:t>AEDT_Automation_Camp</a:t>
            </a:r>
            <a:r>
              <a:rPr lang="en-US" altLang="zh-TW" b="1" dirty="0"/>
              <a:t> </a:t>
            </a:r>
            <a:r>
              <a:rPr lang="en-US" altLang="zh-TW" dirty="0"/>
              <a:t>(GitHub)</a:t>
            </a:r>
            <a:br>
              <a:rPr lang="en-US" altLang="zh-TW" dirty="0"/>
            </a:br>
            <a:r>
              <a:rPr lang="zh-TW" altLang="en-US" dirty="0"/>
              <a:t>問題發問及討論：</a:t>
            </a:r>
            <a:r>
              <a:rPr lang="en-US" altLang="zh-TW" b="1" dirty="0"/>
              <a:t>AEDT</a:t>
            </a:r>
            <a:r>
              <a:rPr lang="zh-TW" altLang="en-US" b="1" dirty="0"/>
              <a:t>模擬自動化 </a:t>
            </a:r>
            <a:r>
              <a:rPr lang="en-US" altLang="zh-TW" b="1" dirty="0"/>
              <a:t>(</a:t>
            </a:r>
            <a:r>
              <a:rPr lang="en-US" altLang="zh-TW" dirty="0"/>
              <a:t>Facebook)</a:t>
            </a:r>
            <a:endParaRPr lang="zh-TW" altLang="en-US" dirty="0"/>
          </a:p>
        </p:txBody>
      </p:sp>
      <p:pic>
        <p:nvPicPr>
          <p:cNvPr id="5" name="圖片 4">
            <a:hlinkClick r:id="rId2"/>
            <a:extLst>
              <a:ext uri="{FF2B5EF4-FFF2-40B4-BE49-F238E27FC236}">
                <a16:creationId xmlns:a16="http://schemas.microsoft.com/office/drawing/2014/main" id="{3A2DD7E2-D520-4FFA-850D-210201C0C31D}"/>
              </a:ext>
            </a:extLst>
          </p:cNvPr>
          <p:cNvPicPr>
            <a:picLocks noChangeAspect="1"/>
          </p:cNvPicPr>
          <p:nvPr/>
        </p:nvPicPr>
        <p:blipFill>
          <a:blip r:embed="rId3"/>
          <a:stretch>
            <a:fillRect/>
          </a:stretch>
        </p:blipFill>
        <p:spPr>
          <a:xfrm>
            <a:off x="609601" y="1784464"/>
            <a:ext cx="4994573" cy="3750024"/>
          </a:xfrm>
          <a:prstGeom prst="rect">
            <a:avLst/>
          </a:prstGeom>
        </p:spPr>
      </p:pic>
      <p:pic>
        <p:nvPicPr>
          <p:cNvPr id="6" name="圖片 5">
            <a:hlinkClick r:id="rId4"/>
            <a:extLst>
              <a:ext uri="{FF2B5EF4-FFF2-40B4-BE49-F238E27FC236}">
                <a16:creationId xmlns:a16="http://schemas.microsoft.com/office/drawing/2014/main" id="{3EFB6D76-19E9-4DCD-8B75-AE82BB0020A2}"/>
              </a:ext>
            </a:extLst>
          </p:cNvPr>
          <p:cNvPicPr>
            <a:picLocks noChangeAspect="1"/>
          </p:cNvPicPr>
          <p:nvPr/>
        </p:nvPicPr>
        <p:blipFill>
          <a:blip r:embed="rId5"/>
          <a:stretch>
            <a:fillRect/>
          </a:stretch>
        </p:blipFill>
        <p:spPr>
          <a:xfrm>
            <a:off x="6587829" y="1314919"/>
            <a:ext cx="4946442" cy="4689114"/>
          </a:xfrm>
          <a:prstGeom prst="rect">
            <a:avLst/>
          </a:prstGeom>
        </p:spPr>
      </p:pic>
    </p:spTree>
    <p:extLst>
      <p:ext uri="{BB962C8B-B14F-4D97-AF65-F5344CB8AC3E}">
        <p14:creationId xmlns:p14="http://schemas.microsoft.com/office/powerpoint/2010/main" val="3352140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D4C33B1-A376-4C52-9C54-127589A1F55C}"/>
              </a:ext>
            </a:extLst>
          </p:cNvPr>
          <p:cNvSpPr>
            <a:spLocks noGrp="1"/>
          </p:cNvSpPr>
          <p:nvPr>
            <p:ph idx="1"/>
          </p:nvPr>
        </p:nvSpPr>
        <p:spPr/>
        <p:txBody>
          <a:bodyPr>
            <a:normAutofit/>
          </a:bodyPr>
          <a:lstStyle/>
          <a:p>
            <a:pPr marL="0" indent="0">
              <a:buNone/>
            </a:pPr>
            <a:r>
              <a:rPr lang="zh-TW" altLang="en-US" dirty="0"/>
              <a:t>很多人可能會想，我自己不會編程，是不是可以將編程外包給專門寫程式的工作室完成。現在外面可以寫程式的工程師比比皆是，要找到物美價廉的程式設計師應該不難。理論上是這樣，實際上有其困難。多數程式設計師缺少工程數學與電子工程相關的訓練，你要讓他理解一個模擬軟體的操作並熟悉當中的原理可能就需要不少時間，尤其是工程領域的範圍很狹窄，多數程式設計師不會有意願投資許多的時間去學習模擬工程的相關知識，對他們來說，互聯網商務，網路金融或是</a:t>
            </a:r>
            <a:r>
              <a:rPr lang="en-US" altLang="zh-TW" dirty="0"/>
              <a:t>APP</a:t>
            </a:r>
            <a:r>
              <a:rPr lang="zh-TW" altLang="en-US" dirty="0"/>
              <a:t>等才是更大更賺錢的應用。因此比較可行的方法還是由模擬工程師學習編程的技巧來開發所需的自動化程式。</a:t>
            </a:r>
          </a:p>
          <a:p>
            <a:endParaRPr lang="zh-TW" altLang="en-US" dirty="0"/>
          </a:p>
        </p:txBody>
      </p:sp>
      <p:sp>
        <p:nvSpPr>
          <p:cNvPr id="4" name="標題 3">
            <a:extLst>
              <a:ext uri="{FF2B5EF4-FFF2-40B4-BE49-F238E27FC236}">
                <a16:creationId xmlns:a16="http://schemas.microsoft.com/office/drawing/2014/main" id="{537BA832-1B2F-4DDB-A6C8-E93303BE167D}"/>
              </a:ext>
            </a:extLst>
          </p:cNvPr>
          <p:cNvSpPr>
            <a:spLocks noGrp="1"/>
          </p:cNvSpPr>
          <p:nvPr>
            <p:ph type="title"/>
          </p:nvPr>
        </p:nvSpPr>
        <p:spPr/>
        <p:txBody>
          <a:bodyPr/>
          <a:lstStyle/>
          <a:p>
            <a:r>
              <a:rPr lang="zh-TW" altLang="en-US" dirty="0"/>
              <a:t>程式委外可行？</a:t>
            </a:r>
            <a:br>
              <a:rPr lang="zh-TW" altLang="en-US" dirty="0"/>
            </a:br>
            <a:endParaRPr lang="zh-TW" altLang="en-US" dirty="0"/>
          </a:p>
        </p:txBody>
      </p:sp>
    </p:spTree>
    <p:extLst>
      <p:ext uri="{BB962C8B-B14F-4D97-AF65-F5344CB8AC3E}">
        <p14:creationId xmlns:p14="http://schemas.microsoft.com/office/powerpoint/2010/main" val="126030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D64EFD8-2871-4371-AC62-BAF2222B9FA4}"/>
              </a:ext>
            </a:extLst>
          </p:cNvPr>
          <p:cNvSpPr>
            <a:spLocks noGrp="1"/>
          </p:cNvSpPr>
          <p:nvPr>
            <p:ph idx="1"/>
          </p:nvPr>
        </p:nvSpPr>
        <p:spPr/>
        <p:txBody>
          <a:bodyPr>
            <a:normAutofit/>
          </a:bodyPr>
          <a:lstStyle/>
          <a:p>
            <a:pPr marL="0" indent="0">
              <a:buNone/>
            </a:pPr>
            <a:r>
              <a:rPr lang="zh-TW" altLang="en-US" dirty="0"/>
              <a:t>模擬是工程裡面相對複雜的技術，需要理論與實務兼備，這樣的人才本來就少，要能寫程式的更是鳳毛麟角。因為市場小，自然也就缺少足夠的師資及教材。許多實務面所遇到的問題必須由工程師自行摸索尋找答案，單打獨鬥不但辛苦且容易產生挫折感。我們看到了業界的需求也了解了困難所在，我們希望能將過往所累積的模擬自動化經驗分享給業界，並打造一個臉書社群讓大家可以相互討論切磋成長。</a:t>
            </a:r>
          </a:p>
          <a:p>
            <a:endParaRPr lang="zh-TW" altLang="en-US" dirty="0"/>
          </a:p>
          <a:p>
            <a:pPr marL="0" indent="0">
              <a:buNone/>
            </a:pPr>
            <a:r>
              <a:rPr lang="zh-TW" altLang="en-US" dirty="0"/>
              <a:t>在課程結束之後，各位仍然可以利用臉書的社團來提問及討論。我們也希望各位可以不吝分享自己的經驗指導後進。我也會持續在臉書社團跟各位互動。我們只有透過不斷的學習及分享才能積累長期的技術資本進而壯大台灣的工程模擬社群，讓台灣工業在面臨世界大廠的挑戰能更有底氣。</a:t>
            </a:r>
          </a:p>
          <a:p>
            <a:endParaRPr lang="zh-TW" altLang="en-US" dirty="0"/>
          </a:p>
        </p:txBody>
      </p:sp>
      <p:sp>
        <p:nvSpPr>
          <p:cNvPr id="3" name="標題 2">
            <a:extLst>
              <a:ext uri="{FF2B5EF4-FFF2-40B4-BE49-F238E27FC236}">
                <a16:creationId xmlns:a16="http://schemas.microsoft.com/office/drawing/2014/main" id="{B3CD6754-3BDD-4C20-9727-FB405B705E04}"/>
              </a:ext>
            </a:extLst>
          </p:cNvPr>
          <p:cNvSpPr>
            <a:spLocks noGrp="1"/>
          </p:cNvSpPr>
          <p:nvPr>
            <p:ph type="title"/>
          </p:nvPr>
        </p:nvSpPr>
        <p:spPr/>
        <p:txBody>
          <a:bodyPr/>
          <a:lstStyle/>
          <a:p>
            <a:r>
              <a:rPr lang="zh-TW" altLang="en-US" dirty="0"/>
              <a:t>最大的障礙是什麼？</a:t>
            </a:r>
            <a:br>
              <a:rPr lang="zh-TW" altLang="en-US" dirty="0"/>
            </a:br>
            <a:endParaRPr lang="zh-TW" altLang="en-US" dirty="0"/>
          </a:p>
        </p:txBody>
      </p:sp>
    </p:spTree>
    <p:extLst>
      <p:ext uri="{BB962C8B-B14F-4D97-AF65-F5344CB8AC3E}">
        <p14:creationId xmlns:p14="http://schemas.microsoft.com/office/powerpoint/2010/main" val="116098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171</TotalTime>
  <Words>3400</Words>
  <Application>Microsoft Office PowerPoint</Application>
  <PresentationFormat>寬螢幕</PresentationFormat>
  <Paragraphs>156</Paragraphs>
  <Slides>38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38</vt:i4>
      </vt:variant>
    </vt:vector>
  </HeadingPairs>
  <TitlesOfParts>
    <vt:vector size="45" baseType="lpstr">
      <vt:lpstr>微軟正黑體</vt: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上課教材及資源：AEDT_Automation_Camp (GitHub) 問題發問及討論：AEDT模擬自動化 (Facebook)</vt:lpstr>
      <vt:lpstr>PowerPoint 簡報</vt:lpstr>
      <vt:lpstr>程式委外可行？ </vt:lpstr>
      <vt:lpstr>最大的障礙是什麼？ </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Toolkit)嗎？ </vt:lpstr>
      <vt:lpstr>PowerPoint 簡報</vt:lpstr>
      <vt:lpstr>IronPython命令列視窗</vt:lpstr>
      <vt:lpstr>使用Notepad++來編輯程式</vt:lpstr>
      <vt:lpstr>為什麼是用python而不是matlab來產生圖表及報告 </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cp:lastModifiedBy>
  <cp:revision>2</cp:revision>
  <dcterms:created xsi:type="dcterms:W3CDTF">2020-05-31T06:54:16Z</dcterms:created>
  <dcterms:modified xsi:type="dcterms:W3CDTF">2020-06-14T09:13:46Z</dcterms:modified>
</cp:coreProperties>
</file>